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310" r:id="rId3"/>
    <p:sldId id="258" r:id="rId4"/>
    <p:sldId id="313" r:id="rId5"/>
    <p:sldId id="315" r:id="rId6"/>
    <p:sldId id="317" r:id="rId7"/>
    <p:sldId id="314" r:id="rId8"/>
    <p:sldId id="263" r:id="rId9"/>
    <p:sldId id="265" r:id="rId10"/>
    <p:sldId id="269" r:id="rId11"/>
    <p:sldId id="274" r:id="rId12"/>
    <p:sldId id="311" r:id="rId13"/>
    <p:sldId id="318" r:id="rId14"/>
  </p:sldIdLst>
  <p:sldSz cx="12192000" cy="6858000"/>
  <p:notesSz cx="6858000" cy="9144000"/>
  <p:embeddedFontLst>
    <p:embeddedFont>
      <p:font typeface="Calibri Light" panose="020F0302020204030204" pitchFamily="34" charset="0"/>
      <p:regular r:id="rId16"/>
      <p:italic r:id="rId17"/>
    </p:embeddedFont>
    <p:embeddedFont>
      <p:font typeface="Calibri" panose="020F0502020204030204" pitchFamily="34" charset="0"/>
      <p:regular r:id="rId18"/>
      <p:bold r:id="rId19"/>
      <p:italic r:id="rId20"/>
      <p:boldItalic r:id="rId21"/>
    </p:embeddedFont>
    <p:embeddedFont>
      <p:font typeface="Francisco" panose="02000500000000000000" pitchFamily="2" charset="0"/>
      <p:regular r:id="rId22"/>
    </p:embeddedFont>
    <p:embeddedFont>
      <p:font typeface="맑은 고딕" panose="020B0503020000020004" pitchFamily="50" charset="-12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6" autoAdjust="0"/>
    <p:restoredTop sz="94660"/>
  </p:normalViewPr>
  <p:slideViewPr>
    <p:cSldViewPr snapToGrid="0">
      <p:cViewPr varScale="1">
        <p:scale>
          <a:sx n="76" d="100"/>
          <a:sy n="76" d="100"/>
        </p:scale>
        <p:origin x="43" y="58"/>
      </p:cViewPr>
      <p:guideLst/>
    </p:cSldViewPr>
  </p:slideViewPr>
  <p:notesTextViewPr>
    <p:cViewPr>
      <p:scale>
        <a:sx n="1" d="1"/>
        <a:sy n="1" d="1"/>
      </p:scale>
      <p:origin x="0" y="0"/>
    </p:cViewPr>
  </p:notesTextViewPr>
  <p:notesViewPr>
    <p:cSldViewPr snapToGrid="0">
      <p:cViewPr varScale="1">
        <p:scale>
          <a:sx n="59" d="100"/>
          <a:sy n="59" d="100"/>
        </p:scale>
        <p:origin x="2299" y="8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1325563"/>
          </a:xfrm>
          <a:prstGeom prst="rect">
            <a:avLst/>
          </a:prstGeom>
        </p:spPr>
        <p:txBody>
          <a:bodyPr/>
          <a:lstStyle/>
          <a:p>
            <a:r>
              <a:rPr lang="ko-KR" altLang="en-US" smtClean="0"/>
              <a:t>마스터 제목 스타일 편집</a:t>
            </a:r>
            <a:endParaRPr lang="ko-KR" altLang="en-US"/>
          </a:p>
        </p:txBody>
      </p:sp>
      <p:sp>
        <p:nvSpPr>
          <p:cNvPr id="3" name="사각형: 둥근 모서리 18">
            <a:extLst>
              <a:ext uri="{FF2B5EF4-FFF2-40B4-BE49-F238E27FC236}">
                <a16:creationId xmlns:a16="http://schemas.microsoft.com/office/drawing/2014/main" id="{468166D8-8290-AA4F-CAE5-E80E5A9B9CE5}"/>
              </a:ext>
            </a:extLst>
          </p:cNvPr>
          <p:cNvSpPr/>
          <p:nvPr userDrawn="1"/>
        </p:nvSpPr>
        <p:spPr>
          <a:xfrm>
            <a:off x="216484" y="205766"/>
            <a:ext cx="11731675" cy="6428714"/>
          </a:xfrm>
          <a:prstGeom prst="roundRect">
            <a:avLst>
              <a:gd name="adj" fmla="val 7920"/>
            </a:avLst>
          </a:prstGeom>
          <a:solidFill>
            <a:schemeClr val="bg1">
              <a:lumMod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79344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80" r:id="rId25"/>
    <p:sldLayoutId id="2147483686" r:id="rId26"/>
    <p:sldLayoutId id="2147483712"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6.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9.jf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606845" y="4928636"/>
            <a:ext cx="2194832" cy="646331"/>
          </a:xfrm>
          <a:prstGeom prst="rect">
            <a:avLst/>
          </a:prstGeom>
          <a:noFill/>
        </p:spPr>
        <p:txBody>
          <a:bodyPr wrap="none" rtlCol="0">
            <a:spAutoFit/>
          </a:bodyPr>
          <a:lstStyle/>
          <a:p>
            <a:pPr algn="r"/>
            <a:r>
              <a:rPr lang="en-US" spc="300" dirty="0" smtClean="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a:t>
            </a: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COJEANS</a:t>
            </a:r>
          </a:p>
          <a:p>
            <a:pPr algn="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49400" y="608498"/>
            <a:ext cx="5248553" cy="830997"/>
          </a:xfrm>
          <a:prstGeom prst="rect">
            <a:avLst/>
          </a:prstGeom>
          <a:noFill/>
        </p:spPr>
        <p:txBody>
          <a:bodyPr wrap="none" rtlCol="0">
            <a:spAutoFit/>
          </a:bodyPr>
          <a:lstStyle/>
          <a:p>
            <a:pPr algn="r"/>
            <a:r>
              <a:rPr lang="ko-KR" altLang="en-US" sz="4800" smtClean="0">
                <a:latin typeface="Lato Black" panose="020F0502020204030203" pitchFamily="34" charset="0"/>
                <a:ea typeface="Lato Black" panose="020F0502020204030203" pitchFamily="34" charset="0"/>
                <a:cs typeface="Lato Black" panose="020F0502020204030203" pitchFamily="34" charset="0"/>
              </a:rPr>
              <a:t>남아있는 슬라이드</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pic>
        <p:nvPicPr>
          <p:cNvPr id="5" name="그림 개체 틀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11" b="4211"/>
          <a:stretch>
            <a:fillRect/>
          </a:stretch>
        </p:blipFill>
        <p:spPr/>
      </p:pic>
    </p:spTree>
    <p:extLst>
      <p:ext uri="{BB962C8B-B14F-4D97-AF65-F5344CB8AC3E}">
        <p14:creationId xmlns:p14="http://schemas.microsoft.com/office/powerpoint/2010/main" val="2374366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2656734"/>
            <a:ext cx="3583032" cy="830997"/>
          </a:xfrm>
          <a:prstGeom prst="rect">
            <a:avLst/>
          </a:prstGeom>
          <a:noFill/>
        </p:spPr>
        <p:txBody>
          <a:bodyPr wrap="none" rtlCol="0">
            <a:spAutoFit/>
          </a:bodyPr>
          <a:lstStyle/>
          <a:p>
            <a:r>
              <a:rPr lang="ko-KR" alt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a:t>
            </a:r>
            <a:r>
              <a:rPr lang="ko-KR" altLang="en-US" sz="4800" dirty="0" smtClean="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5837" t="1619" r="3611" b="42987"/>
          <a:stretch/>
        </p:blipFill>
        <p:spPr>
          <a:xfrm>
            <a:off x="13055600" y="-1122799"/>
            <a:ext cx="4140200" cy="3412500"/>
          </a:xfrm>
        </p:spPr>
      </p:pic>
      <p:sp>
        <p:nvSpPr>
          <p:cNvPr id="2" name="AutoShape 2" descr="Favicon Preview 64x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77238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dirty="0">
                <a:latin typeface="LINE Seed Sans" panose="020B0503020203020204" pitchFamily="34" charset="0"/>
                <a:ea typeface="LINE Seed Sans" panose="020B0503020203020204" pitchFamily="34" charset="0"/>
                <a:cs typeface="LINE Seed Sans" panose="020B0503020203020204" pitchFamily="34" charset="0"/>
              </a:rPr>
              <a:t>C106 </a:t>
            </a:r>
          </a:p>
        </p:txBody>
      </p:sp>
      <p:sp>
        <p:nvSpPr>
          <p:cNvPr id="8" name="TextBox 7"/>
          <p:cNvSpPr txBox="1"/>
          <p:nvPr/>
        </p:nvSpPr>
        <p:spPr>
          <a:xfrm>
            <a:off x="3282290" y="2190091"/>
            <a:ext cx="4875053" cy="2215991"/>
          </a:xfrm>
          <a:prstGeom prst="rect">
            <a:avLst/>
          </a:prstGeom>
          <a:noFill/>
        </p:spPr>
        <p:txBody>
          <a:bodyPr wrap="none" rtlCol="0">
            <a:spAutoFit/>
          </a:bodyPr>
          <a:lstStyle/>
          <a:p>
            <a:r>
              <a:rPr lang="en-US" sz="13800" dirty="0" smtClean="0">
                <a:latin typeface="Nickainley Normal" panose="00000500000000000000" pitchFamily="50" charset="0"/>
              </a:rPr>
              <a:t>Q &amp; A</a:t>
            </a:r>
            <a:endParaRPr lang="en-US" sz="13800" dirty="0">
              <a:latin typeface="Nickainley Normal" panose="00000500000000000000" pitchFamily="50" charset="0"/>
            </a:endParaRPr>
          </a:p>
        </p:txBody>
      </p:sp>
    </p:spTree>
    <p:extLst>
      <p:ext uri="{BB962C8B-B14F-4D97-AF65-F5344CB8AC3E}">
        <p14:creationId xmlns:p14="http://schemas.microsoft.com/office/powerpoint/2010/main" val="2679483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598" y="2468665"/>
            <a:ext cx="4743450" cy="35528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p:cNvSpPr txBox="1"/>
          <p:nvPr/>
        </p:nvSpPr>
        <p:spPr>
          <a:xfrm>
            <a:off x="3282290" y="316615"/>
            <a:ext cx="5202065" cy="2215991"/>
          </a:xfrm>
          <a:prstGeom prst="rect">
            <a:avLst/>
          </a:prstGeom>
          <a:noFill/>
        </p:spPr>
        <p:txBody>
          <a:bodyPr wrap="none" rtlCol="0">
            <a:spAutoFit/>
          </a:bodyPr>
          <a:lstStyle/>
          <a:p>
            <a:r>
              <a:rPr lang="en-US" sz="13800" dirty="0" smtClean="0">
                <a:latin typeface="Francisco" panose="02000500000000000000" pitchFamily="2" charset="0"/>
              </a:rPr>
              <a:t>Thank you!</a:t>
            </a:r>
            <a:endParaRPr lang="en-US" sz="13800" dirty="0">
              <a:latin typeface="Francisco" panose="02000500000000000000" pitchFamily="2" charset="0"/>
            </a:endParaRPr>
          </a:p>
        </p:txBody>
      </p:sp>
    </p:spTree>
    <p:extLst>
      <p:ext uri="{BB962C8B-B14F-4D97-AF65-F5344CB8AC3E}">
        <p14:creationId xmlns:p14="http://schemas.microsoft.com/office/powerpoint/2010/main" val="38403649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5" name="그림 개체 틀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04" r="2804"/>
          <a:stretch>
            <a:fillRect/>
          </a:stretch>
        </p:blipFill>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2105118" y="2439956"/>
            <a:ext cx="3726244" cy="1361911"/>
          </a:xfrm>
          <a:prstGeom prst="rect">
            <a:avLst/>
          </a:prstGeom>
        </p:spPr>
        <p:txBody>
          <a:bodyPr wrap="square">
            <a:spAutoFit/>
          </a:bodyPr>
          <a:lstStyle/>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왜 입을 옷이 없지</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endPar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이렇게 입으면 이상한가</a:t>
            </a:r>
            <a:r>
              <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소개팅 나가야 하는데</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어떻게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입어야할까</a:t>
            </a:r>
            <a:endPar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요즘 어떤 스타일이 유행할까</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10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예뻐 보여서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샀는데 어정쩡하네</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주변에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물어볼걸</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7527503" y="1169779"/>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832842" y="6063537"/>
            <a:ext cx="1401346" cy="646331"/>
          </a:xfrm>
          <a:prstGeom prst="rect">
            <a:avLst/>
          </a:prstGeom>
          <a:noFill/>
        </p:spPr>
        <p:txBody>
          <a:bodyPr wrap="none" rtlCol="0">
            <a:spAutoFit/>
          </a:bodyPr>
          <a:lstStyle/>
          <a:p>
            <a:r>
              <a:rPr lang="en-US" sz="3600" dirty="0">
                <a:latin typeface="Lato Black" panose="020F0502020204030203" pitchFamily="34" charset="0"/>
                <a:ea typeface="Lato Black" panose="020F0502020204030203" pitchFamily="34" charset="0"/>
                <a:cs typeface="Lato Black" panose="020F0502020204030203" pitchFamily="34" charset="0"/>
              </a:rPr>
              <a:t>C106 </a:t>
            </a:r>
          </a:p>
        </p:txBody>
      </p:sp>
      <p:grpSp>
        <p:nvGrpSpPr>
          <p:cNvPr id="9" name="Group 8"/>
          <p:cNvGrpSpPr/>
          <p:nvPr/>
        </p:nvGrpSpPr>
        <p:grpSpPr>
          <a:xfrm>
            <a:off x="10832842" y="1801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549369" y="5334344"/>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691387" y="4091183"/>
            <a:ext cx="5703806" cy="1200329"/>
          </a:xfrm>
          <a:prstGeom prst="rect">
            <a:avLst/>
          </a:prstGeom>
          <a:noFill/>
        </p:spPr>
        <p:txBody>
          <a:bodyPr wrap="none" rtlCol="0">
            <a:spAutoFit/>
          </a:bodyPr>
          <a:lstStyle/>
          <a:p>
            <a:pPr algn="r"/>
            <a:r>
              <a:rPr lang="ko-KR" altLang="en-US" sz="2400" b="1" dirty="0" smtClean="0"/>
              <a:t>옷장에 있는 옷을 </a:t>
            </a:r>
            <a:endParaRPr lang="en-US" altLang="ko-KR" sz="2400" b="1" dirty="0" smtClean="0"/>
          </a:p>
          <a:p>
            <a:pPr algn="r"/>
            <a:r>
              <a:rPr lang="ko-KR" altLang="en-US" sz="2400" b="1" dirty="0" smtClean="0"/>
              <a:t>어플리케이션에 </a:t>
            </a:r>
            <a:r>
              <a:rPr lang="ko-KR" altLang="en-US" sz="2400" b="1" dirty="0"/>
              <a:t>담아 관리하고</a:t>
            </a:r>
            <a:r>
              <a:rPr lang="en-US" altLang="ko-KR" sz="2400" b="1" dirty="0" smtClean="0"/>
              <a:t>, </a:t>
            </a:r>
            <a:r>
              <a:rPr lang="ko-KR" altLang="en-US" sz="2400" b="1" dirty="0" smtClean="0"/>
              <a:t>조합해서</a:t>
            </a:r>
            <a:endParaRPr lang="en-US" altLang="ko-KR" sz="2400" b="1" dirty="0" smtClean="0"/>
          </a:p>
          <a:p>
            <a:pPr algn="r"/>
            <a:r>
              <a:rPr lang="ko-KR" altLang="en-US" sz="2400" b="1" dirty="0" smtClean="0"/>
              <a:t> </a:t>
            </a:r>
            <a:r>
              <a:rPr lang="ko-KR" altLang="en-US" sz="2400" b="1" dirty="0"/>
              <a:t>나만의 스타일을 저장할 수 있다면</a:t>
            </a:r>
            <a:endParaRPr lang="en-US" sz="2400" dirty="0">
              <a:latin typeface="Julietta" pitchFamily="2" charset="0"/>
            </a:endParaRP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7546552" y="979016"/>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3079120" y="1121524"/>
            <a:ext cx="3292407" cy="1015663"/>
          </a:xfrm>
          <a:prstGeom prst="rect">
            <a:avLst/>
          </a:prstGeom>
          <a:noFill/>
        </p:spPr>
        <p:txBody>
          <a:bodyPr wrap="square" rtlCol="0" anchor="ctr">
            <a:spAutoFit/>
          </a:bodyPr>
          <a:lstStyle/>
          <a:p>
            <a:pPr algn="ctr"/>
            <a:r>
              <a:rPr lang="en-US" altLang="ko-KR" sz="6000" spc="600" dirty="0" err="1" smtClean="0">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60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
        <p:nvSpPr>
          <p:cNvPr id="29" name="Subtitle 2"/>
          <p:cNvSpPr txBox="1">
            <a:spLocks/>
          </p:cNvSpPr>
          <p:nvPr/>
        </p:nvSpPr>
        <p:spPr>
          <a:xfrm>
            <a:off x="2335191" y="-1527933"/>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32" name="Subtitle 2"/>
          <p:cNvSpPr txBox="1">
            <a:spLocks/>
          </p:cNvSpPr>
          <p:nvPr/>
        </p:nvSpPr>
        <p:spPr>
          <a:xfrm>
            <a:off x="2704079" y="540418"/>
            <a:ext cx="4235912" cy="14239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6600" b="1" dirty="0" smtClean="0">
                <a:solidFill>
                  <a:srgbClr val="121313"/>
                </a:solidFill>
                <a:latin typeface="Lato" panose="020F0502020204030203" pitchFamily="34" charset="0"/>
                <a:ea typeface="Lato Light" panose="020F0502020204030203" pitchFamily="34" charset="0"/>
                <a:cs typeface="Lato Light" panose="020F0502020204030203" pitchFamily="34" charset="0"/>
              </a:rPr>
              <a:t>‘      ’</a:t>
            </a:r>
            <a:endParaRPr lang="id-ID" sz="166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4064" y="2556618"/>
            <a:ext cx="4368546" cy="553998"/>
          </a:xfrm>
          <a:prstGeom prst="rect">
            <a:avLst/>
          </a:prstGeom>
        </p:spPr>
        <p:txBody>
          <a:bodyPr wrap="square">
            <a:spAutoFit/>
          </a:bodyPr>
          <a:lstStyle/>
          <a:p>
            <a:pPr>
              <a:lnSpc>
                <a:spcPct val="150000"/>
              </a:lnSpc>
            </a:pPr>
            <a:r>
              <a:rPr lang="ko-KR" altLang="en-US" sz="2000" dirty="0"/>
              <a:t>한 눈에 보기 </a:t>
            </a:r>
            <a:r>
              <a:rPr lang="ko-KR" altLang="en-US" sz="2000" dirty="0" smtClean="0"/>
              <a:t>편하다</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02542" cy="830997"/>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주요기능 </a:t>
            </a: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 </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872995"/>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3"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6042319" y="475951"/>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12" name="Rectangle 1"/>
          <p:cNvSpPr/>
          <p:nvPr/>
        </p:nvSpPr>
        <p:spPr>
          <a:xfrm>
            <a:off x="664064" y="3454174"/>
            <a:ext cx="6208728" cy="553998"/>
          </a:xfrm>
          <a:prstGeom prst="rect">
            <a:avLst/>
          </a:prstGeom>
        </p:spPr>
        <p:txBody>
          <a:bodyPr wrap="square">
            <a:spAutoFit/>
          </a:bodyPr>
          <a:lstStyle/>
          <a:p>
            <a:pPr>
              <a:lnSpc>
                <a:spcPct val="150000"/>
              </a:lnSpc>
            </a:pPr>
            <a:r>
              <a:rPr lang="ko-KR" altLang="en-US" sz="2000" dirty="0"/>
              <a:t>다양한 옷들을 여러 옷장에 </a:t>
            </a:r>
            <a:r>
              <a:rPr lang="ko-KR" altLang="en-US" sz="2000" dirty="0" smtClean="0"/>
              <a:t>등록 가능</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Rectangle 1"/>
          <p:cNvSpPr/>
          <p:nvPr/>
        </p:nvSpPr>
        <p:spPr>
          <a:xfrm>
            <a:off x="664064" y="4228793"/>
            <a:ext cx="4368546" cy="553998"/>
          </a:xfrm>
          <a:prstGeom prst="rect">
            <a:avLst/>
          </a:prstGeom>
        </p:spPr>
        <p:txBody>
          <a:bodyPr wrap="square">
            <a:spAutoFit/>
          </a:bodyPr>
          <a:lstStyle/>
          <a:p>
            <a:pPr>
              <a:lnSpc>
                <a:spcPct val="150000"/>
              </a:lnSpc>
            </a:pPr>
            <a:r>
              <a:rPr lang="ko-KR" altLang="en-US" sz="2000" dirty="0" smtClean="0"/>
              <a:t>종류별로 여러 개 생성</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
          <p:cNvSpPr/>
          <p:nvPr/>
        </p:nvSpPr>
        <p:spPr>
          <a:xfrm>
            <a:off x="664064" y="5126349"/>
            <a:ext cx="7303942" cy="503792"/>
          </a:xfrm>
          <a:prstGeom prst="rect">
            <a:avLst/>
          </a:prstGeom>
        </p:spPr>
        <p:txBody>
          <a:bodyPr wrap="square">
            <a:spAutoFit/>
          </a:bodyPr>
          <a:lstStyle/>
          <a:p>
            <a:pPr>
              <a:lnSpc>
                <a:spcPct val="150000"/>
              </a:lnSpc>
            </a:pPr>
            <a:r>
              <a:rPr lang="en-US" altLang="ko-KR" sz="2000" dirty="0" smtClean="0"/>
              <a:t>AI</a:t>
            </a:r>
            <a:r>
              <a:rPr lang="ko-KR" altLang="en-US" sz="2000" dirty="0" smtClean="0"/>
              <a:t>모듈을 이용해 </a:t>
            </a:r>
            <a:r>
              <a:rPr lang="ko-KR" altLang="en-US" sz="2000" dirty="0" err="1" smtClean="0"/>
              <a:t>배경제거</a:t>
            </a:r>
            <a:r>
              <a:rPr lang="en-US" altLang="ko-KR" sz="2000" dirty="0" smtClean="0"/>
              <a:t>, </a:t>
            </a:r>
            <a:r>
              <a:rPr lang="ko-KR" altLang="en-US" sz="2000" dirty="0" err="1" smtClean="0"/>
              <a:t>오토태깅</a:t>
            </a:r>
            <a:r>
              <a:rPr lang="ko-KR" altLang="en-US" sz="2000" dirty="0" smtClean="0"/>
              <a:t> 기능 탑재</a:t>
            </a:r>
            <a:endParaRPr lang="id-ID" sz="2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rotWithShape="1">
          <a:blip r:embed="rId2" cstate="print">
            <a:extLst>
              <a:ext uri="{28A0092B-C50C-407E-A947-70E740481C1C}">
                <a14:useLocalDpi xmlns:a14="http://schemas.microsoft.com/office/drawing/2010/main" val="0"/>
              </a:ext>
            </a:extLst>
          </a:blip>
          <a:srcRect t="31396"/>
          <a:stretch/>
        </p:blipFill>
        <p:spPr>
          <a:xfrm>
            <a:off x="7569093" y="-150472"/>
            <a:ext cx="4718636" cy="7008471"/>
          </a:xfrm>
          <a:prstGeom prst="rect">
            <a:avLst/>
          </a:prstGeom>
        </p:spPr>
      </p:pic>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7520484" y="2408810"/>
            <a:ext cx="6881664" cy="4586515"/>
          </a:xfrm>
          <a:prstGeom prst="rect">
            <a:avLst/>
          </a:prstGeom>
        </p:spPr>
      </p:pic>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3870806" y="1212940"/>
            <a:ext cx="3363420" cy="923330"/>
          </a:xfrm>
          <a:prstGeom prst="rect">
            <a:avLst/>
          </a:prstGeom>
          <a:noFill/>
        </p:spPr>
        <p:txBody>
          <a:bodyPr wrap="none" rtlCol="0">
            <a:spAutoFit/>
          </a:bodyPr>
          <a:lstStyle/>
          <a:p>
            <a:pPr algn="ctr"/>
            <a:r>
              <a:rPr lang="en-US" altLang="ko-KR" sz="5400" dirty="0" smtClean="0">
                <a:solidFill>
                  <a:schemeClr val="bg1"/>
                </a:solidFill>
                <a:latin typeface="Julietta" pitchFamily="2" charset="0"/>
              </a:rPr>
              <a:t>#</a:t>
            </a:r>
            <a:r>
              <a:rPr lang="ko-KR" altLang="en-US" sz="5400" dirty="0" err="1" smtClean="0">
                <a:solidFill>
                  <a:schemeClr val="bg1"/>
                </a:solidFill>
                <a:latin typeface="Julietta" pitchFamily="2" charset="0"/>
              </a:rPr>
              <a:t>배경제거</a:t>
            </a:r>
            <a:endParaRPr lang="en-US" altLang="ko-KR" sz="5400" dirty="0" smtClean="0">
              <a:solidFill>
                <a:schemeClr val="bg1"/>
              </a:solidFill>
              <a:latin typeface="Julietta" pitchFamily="2" charset="0"/>
            </a:endParaRPr>
          </a:p>
        </p:txBody>
      </p:sp>
      <p:cxnSp>
        <p:nvCxnSpPr>
          <p:cNvPr id="11" name="Straight Arrow Connector 10"/>
          <p:cNvCxnSpPr/>
          <p:nvPr/>
        </p:nvCxnSpPr>
        <p:spPr>
          <a:xfrm>
            <a:off x="5991787"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9364" y="5180306"/>
            <a:ext cx="1122423" cy="307777"/>
          </a:xfrm>
          <a:prstGeom prst="rect">
            <a:avLst/>
          </a:prstGeom>
          <a:noFill/>
        </p:spPr>
        <p:txBody>
          <a:bodyPr wrap="none" rtlCol="0">
            <a:spAutoFit/>
          </a:bodyPr>
          <a:lstStyle/>
          <a:p>
            <a:r>
              <a:rPr lang="ko-KR" altLang="en-US" sz="1400" dirty="0" err="1"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배경제거</a:t>
            </a:r>
            <a:r>
              <a:rPr lang="ko-KR" alt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ko-KR" altLang="en-US" sz="14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후</a:t>
            </a:r>
            <a:endPar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Picture Placeholder 1"/>
          <p:cNvSpPr txBox="1">
            <a:spLocks/>
          </p:cNvSpPr>
          <p:nvPr/>
        </p:nvSpPr>
        <p:spPr>
          <a:xfrm>
            <a:off x="-1972509"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sp>
      <p:pic>
        <p:nvPicPr>
          <p:cNvPr id="20" name="그림 개체 틀 19"/>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a:fillRect/>
          </a:stretch>
        </p:blipFill>
        <p:spPr>
          <a:xfrm>
            <a:off x="7889533" y="1886857"/>
            <a:ext cx="3148782" cy="4708227"/>
          </a:xfrm>
        </p:spPr>
      </p:pic>
      <p:pic>
        <p:nvPicPr>
          <p:cNvPr id="25" name="그림 24"/>
          <p:cNvPicPr>
            <a:picLocks noChangeAspect="1"/>
          </p:cNvPicPr>
          <p:nvPr/>
        </p:nvPicPr>
        <p:blipFill rotWithShape="1">
          <a:blip r:embed="rId5" cstate="print">
            <a:extLst>
              <a:ext uri="{28A0092B-C50C-407E-A947-70E740481C1C}">
                <a14:useLocalDpi xmlns:a14="http://schemas.microsoft.com/office/drawing/2010/main" val="0"/>
              </a:ext>
            </a:extLst>
          </a:blip>
          <a:srcRect l="1563" t="-714" r="22875" b="-891"/>
          <a:stretch/>
        </p:blipFill>
        <p:spPr>
          <a:xfrm>
            <a:off x="-747522" y="-43404"/>
            <a:ext cx="4490977" cy="6967958"/>
          </a:xfrm>
          <a:prstGeom prst="rect">
            <a:avLst/>
          </a:prstGeom>
        </p:spPr>
      </p:pic>
      <p:pic>
        <p:nvPicPr>
          <p:cNvPr id="30" name="그림 개체 틀 19"/>
          <p:cNvPicPr>
            <a:picLocks noChangeAspect="1"/>
          </p:cNvPicPr>
          <p:nvPr/>
        </p:nvPicPr>
        <p:blipFill>
          <a:blip r:embed="rId4">
            <a:extLst>
              <a:ext uri="{28A0092B-C50C-407E-A947-70E740481C1C}">
                <a14:useLocalDpi xmlns:a14="http://schemas.microsoft.com/office/drawing/2010/main" val="0"/>
              </a:ext>
            </a:extLst>
          </a:blip>
          <a:srcRect l="8259" r="8259"/>
          <a:stretch>
            <a:fillRect/>
          </a:stretch>
        </p:blipFill>
        <p:spPr>
          <a:xfrm>
            <a:off x="412074" y="1886857"/>
            <a:ext cx="3148782" cy="4708227"/>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32571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215910" y="588100"/>
            <a:ext cx="3552576" cy="923330"/>
          </a:xfrm>
          <a:prstGeom prst="rect">
            <a:avLst/>
          </a:prstGeom>
          <a:noFill/>
        </p:spPr>
        <p:txBody>
          <a:bodyPr wrap="none" rtlCol="0">
            <a:spAutoFit/>
          </a:bodyPr>
          <a:lstStyle/>
          <a:p>
            <a:pPr algn="ctr"/>
            <a:r>
              <a:rPr lang="en-US" altLang="ko-KR" sz="5400" dirty="0" smtClean="0">
                <a:latin typeface="Julietta" pitchFamily="2" charset="0"/>
              </a:rPr>
              <a:t>#</a:t>
            </a:r>
            <a:r>
              <a:rPr lang="ko-KR" altLang="en-US" sz="5400" dirty="0" smtClean="0">
                <a:latin typeface="Julietta" pitchFamily="2" charset="0"/>
              </a:rPr>
              <a:t>자동 태그</a:t>
            </a:r>
            <a:endParaRPr lang="en-US" altLang="ko-KR" sz="5400" dirty="0" smtClean="0">
              <a:latin typeface="Julietta" pitchFamily="2" charset="0"/>
            </a:endParaRPr>
          </a:p>
        </p:txBody>
      </p:sp>
      <p:pic>
        <p:nvPicPr>
          <p:cNvPr id="4" name="그림 개체 틀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51" r="7851"/>
          <a:stretch>
            <a:fillRect/>
          </a:stretch>
        </p:blipFill>
        <p:spPr/>
      </p:pic>
      <p:sp>
        <p:nvSpPr>
          <p:cNvPr id="5" name="TextBox 4"/>
          <p:cNvSpPr txBox="1"/>
          <p:nvPr/>
        </p:nvSpPr>
        <p:spPr>
          <a:xfrm>
            <a:off x="667116" y="1968725"/>
            <a:ext cx="4810932" cy="261610"/>
          </a:xfrm>
          <a:prstGeom prst="rect">
            <a:avLst/>
          </a:prstGeom>
          <a:noFill/>
        </p:spPr>
        <p:txBody>
          <a:bodyPr wrap="none" rtlCol="0">
            <a:spAutoFit/>
          </a:bodyPr>
          <a:lstStyle/>
          <a:p>
            <a:pPr algn="ctr"/>
            <a:r>
              <a:rPr lang="ko-KR" altLang="en-US" sz="1100" dirty="0">
                <a:latin typeface="Julietta" pitchFamily="2" charset="0"/>
              </a:rPr>
              <a:t>이미지 배경 분류에는 성능이 좋은 오픈소스 </a:t>
            </a:r>
            <a:r>
              <a:rPr lang="en-US" altLang="ko-KR" sz="1100" dirty="0" err="1">
                <a:latin typeface="Julietta" pitchFamily="2" charset="0"/>
              </a:rPr>
              <a:t>api</a:t>
            </a:r>
            <a:r>
              <a:rPr lang="ko-KR" altLang="en-US" sz="1100" dirty="0">
                <a:latin typeface="Julietta" pitchFamily="2" charset="0"/>
              </a:rPr>
              <a:t>인 </a:t>
            </a:r>
            <a:r>
              <a:rPr lang="en-US" altLang="ko-KR" sz="1100" dirty="0">
                <a:latin typeface="Julietta" pitchFamily="2" charset="0"/>
              </a:rPr>
              <a:t>remove.bg </a:t>
            </a:r>
            <a:r>
              <a:rPr lang="ko-KR" altLang="en-US" sz="1100" dirty="0">
                <a:latin typeface="Julietta" pitchFamily="2" charset="0"/>
              </a:rPr>
              <a:t>모듈을 </a:t>
            </a:r>
            <a:r>
              <a:rPr lang="ko-KR" altLang="en-US" sz="1100" dirty="0" smtClean="0">
                <a:latin typeface="Julietta" pitchFamily="2" charset="0"/>
              </a:rPr>
              <a:t>사용</a:t>
            </a:r>
            <a:r>
              <a:rPr lang="en-US" altLang="ko-KR" sz="1100" dirty="0" smtClean="0">
                <a:latin typeface="Julietta" pitchFamily="2" charset="0"/>
              </a:rPr>
              <a:t> </a:t>
            </a:r>
            <a:endParaRPr lang="en-US" altLang="ko-KR" sz="1100" dirty="0">
              <a:latin typeface="Julietta" pitchFamily="2" charset="0"/>
            </a:endParaRPr>
          </a:p>
        </p:txBody>
      </p:sp>
      <p:sp>
        <p:nvSpPr>
          <p:cNvPr id="6" name="TextBox 5"/>
          <p:cNvSpPr txBox="1"/>
          <p:nvPr/>
        </p:nvSpPr>
        <p:spPr>
          <a:xfrm>
            <a:off x="347751" y="2907324"/>
            <a:ext cx="4511170" cy="430887"/>
          </a:xfrm>
          <a:prstGeom prst="rect">
            <a:avLst/>
          </a:prstGeom>
          <a:noFill/>
        </p:spPr>
        <p:txBody>
          <a:bodyPr wrap="none" rtlCol="0">
            <a:spAutoFit/>
          </a:bodyPr>
          <a:lstStyle/>
          <a:p>
            <a:pPr algn="ctr"/>
            <a:r>
              <a:rPr lang="ko-KR" altLang="en-US" sz="1100" dirty="0" smtClean="0">
                <a:latin typeface="Julietta" pitchFamily="2" charset="0"/>
              </a:rPr>
              <a:t>부위별</a:t>
            </a:r>
            <a:r>
              <a:rPr lang="en-US" altLang="ko-KR" sz="1100" dirty="0">
                <a:latin typeface="Julietta" pitchFamily="2" charset="0"/>
              </a:rPr>
              <a:t>, </a:t>
            </a:r>
            <a:r>
              <a:rPr lang="ko-KR" altLang="en-US" sz="1100" dirty="0" err="1">
                <a:latin typeface="Julietta" pitchFamily="2" charset="0"/>
              </a:rPr>
              <a:t>색상별</a:t>
            </a:r>
            <a:r>
              <a:rPr lang="ko-KR" altLang="en-US" sz="1100" dirty="0">
                <a:latin typeface="Julietta" pitchFamily="2" charset="0"/>
              </a:rPr>
              <a:t> 옷 데이터를 </a:t>
            </a:r>
            <a:r>
              <a:rPr lang="ko-KR" altLang="en-US" sz="1100" dirty="0" err="1">
                <a:latin typeface="Julietta" pitchFamily="2" charset="0"/>
              </a:rPr>
              <a:t>합성곱</a:t>
            </a:r>
            <a:r>
              <a:rPr lang="ko-KR" altLang="en-US" sz="1100" dirty="0">
                <a:latin typeface="Julietta" pitchFamily="2" charset="0"/>
              </a:rPr>
              <a:t> 신경망으로 학습시킨 모델을 </a:t>
            </a:r>
            <a:r>
              <a:rPr lang="ko-KR" altLang="en-US" sz="1100" dirty="0" smtClean="0">
                <a:latin typeface="Julietta" pitchFamily="2" charset="0"/>
              </a:rPr>
              <a:t>통해 </a:t>
            </a:r>
            <a:endParaRPr lang="en-US" altLang="ko-KR" sz="1100" dirty="0" smtClean="0">
              <a:latin typeface="Julietta" pitchFamily="2" charset="0"/>
            </a:endParaRPr>
          </a:p>
          <a:p>
            <a:pPr algn="ctr"/>
            <a:r>
              <a:rPr lang="ko-KR" altLang="en-US" sz="1100" dirty="0" smtClean="0">
                <a:latin typeface="Julietta" pitchFamily="2" charset="0"/>
              </a:rPr>
              <a:t>옷 </a:t>
            </a:r>
            <a:r>
              <a:rPr lang="ko-KR" altLang="en-US" sz="1100" dirty="0">
                <a:latin typeface="Julietta" pitchFamily="2" charset="0"/>
              </a:rPr>
              <a:t>이미지를 등록 하였을 때 자동으로 태그가 </a:t>
            </a:r>
            <a:r>
              <a:rPr lang="ko-KR" altLang="en-US" sz="1100" dirty="0" smtClean="0">
                <a:latin typeface="Julietta" pitchFamily="2" charset="0"/>
              </a:rPr>
              <a:t>생성</a:t>
            </a:r>
            <a:endParaRPr lang="en-US" altLang="ko-KR" sz="1100" dirty="0">
              <a:latin typeface="Julietta" pitchFamily="2" charset="0"/>
            </a:endParaRPr>
          </a:p>
        </p:txBody>
      </p:sp>
      <p:sp>
        <p:nvSpPr>
          <p:cNvPr id="7" name="TextBox 6"/>
          <p:cNvSpPr txBox="1"/>
          <p:nvPr/>
        </p:nvSpPr>
        <p:spPr>
          <a:xfrm>
            <a:off x="0" y="4072505"/>
            <a:ext cx="4762842" cy="430887"/>
          </a:xfrm>
          <a:prstGeom prst="rect">
            <a:avLst/>
          </a:prstGeom>
          <a:noFill/>
        </p:spPr>
        <p:txBody>
          <a:bodyPr wrap="none" rtlCol="0">
            <a:spAutoFit/>
          </a:bodyPr>
          <a:lstStyle/>
          <a:p>
            <a:pPr algn="ctr"/>
            <a:r>
              <a:rPr lang="ko-KR" altLang="en-US" sz="1100" dirty="0" smtClean="0">
                <a:latin typeface="Julietta" pitchFamily="2" charset="0"/>
              </a:rPr>
              <a:t>유저의 </a:t>
            </a:r>
            <a:r>
              <a:rPr lang="en-US" altLang="ko-KR" sz="1100" dirty="0" err="1">
                <a:latin typeface="Julietta" pitchFamily="2" charset="0"/>
              </a:rPr>
              <a:t>ootd</a:t>
            </a:r>
            <a:r>
              <a:rPr lang="en-US" altLang="ko-KR" sz="1100" dirty="0">
                <a:latin typeface="Julietta" pitchFamily="2" charset="0"/>
              </a:rPr>
              <a:t> </a:t>
            </a:r>
            <a:r>
              <a:rPr lang="ko-KR" altLang="en-US" sz="1100" dirty="0">
                <a:latin typeface="Julietta" pitchFamily="2" charset="0"/>
              </a:rPr>
              <a:t>성향</a:t>
            </a:r>
            <a:r>
              <a:rPr lang="en-US" altLang="ko-KR" sz="1100" dirty="0">
                <a:latin typeface="Julietta" pitchFamily="2" charset="0"/>
              </a:rPr>
              <a:t>, </a:t>
            </a:r>
            <a:r>
              <a:rPr lang="ko-KR" altLang="en-US" sz="1100" dirty="0">
                <a:latin typeface="Julietta" pitchFamily="2" charset="0"/>
              </a:rPr>
              <a:t>옷장 정보를 기반으로 </a:t>
            </a:r>
            <a:endParaRPr lang="en-US" altLang="ko-KR" sz="1100" dirty="0" smtClean="0">
              <a:latin typeface="Julietta" pitchFamily="2" charset="0"/>
            </a:endParaRPr>
          </a:p>
          <a:p>
            <a:pPr algn="ctr"/>
            <a:r>
              <a:rPr lang="ko-KR" altLang="en-US" sz="1100" dirty="0" smtClean="0">
                <a:latin typeface="Julietta" pitchFamily="2" charset="0"/>
              </a:rPr>
              <a:t>선호하는 </a:t>
            </a:r>
            <a:r>
              <a:rPr lang="ko-KR" altLang="en-US" sz="1100" dirty="0">
                <a:latin typeface="Julietta" pitchFamily="2" charset="0"/>
              </a:rPr>
              <a:t>스타일의 광고를 노출 시키면 매출 </a:t>
            </a:r>
            <a:r>
              <a:rPr lang="ko-KR" altLang="en-US" sz="1100" dirty="0" err="1">
                <a:latin typeface="Julietta" pitchFamily="2" charset="0"/>
              </a:rPr>
              <a:t>향상효과가</a:t>
            </a:r>
            <a:r>
              <a:rPr lang="ko-KR" altLang="en-US" sz="1100" dirty="0">
                <a:latin typeface="Julietta" pitchFamily="2" charset="0"/>
              </a:rPr>
              <a:t> 있을 것으로 기대</a:t>
            </a:r>
          </a:p>
        </p:txBody>
      </p:sp>
    </p:spTree>
    <p:extLst>
      <p:ext uri="{BB962C8B-B14F-4D97-AF65-F5344CB8AC3E}">
        <p14:creationId xmlns:p14="http://schemas.microsoft.com/office/powerpoint/2010/main" val="2805511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71393" y="603538"/>
            <a:ext cx="1721946"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1" name="Rectangle 10"/>
          <p:cNvSpPr/>
          <p:nvPr/>
        </p:nvSpPr>
        <p:spPr>
          <a:xfrm>
            <a:off x="2944307" y="2497627"/>
            <a:ext cx="4194342" cy="421462"/>
          </a:xfrm>
          <a:prstGeom prst="rect">
            <a:avLst/>
          </a:prstGeom>
        </p:spPr>
        <p:txBody>
          <a:bodyPr wrap="square">
            <a:spAutoFit/>
          </a:bodyPr>
          <a:lstStyle/>
          <a:p>
            <a:pPr algn="r">
              <a:lnSpc>
                <a:spcPct val="150000"/>
              </a:lnSpc>
            </a:pPr>
            <a:r>
              <a:rPr lang="ko-KR" altLang="en-US" sz="1600" b="1" dirty="0" smtClean="0"/>
              <a:t>내 옷으로 </a:t>
            </a:r>
            <a:r>
              <a:rPr lang="ko-KR" altLang="en-US" sz="1600" b="1" dirty="0" err="1" smtClean="0"/>
              <a:t>조합해보기</a:t>
            </a:r>
            <a:endParaRPr lang="id-ID" sz="16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Rectangle 10"/>
          <p:cNvSpPr/>
          <p:nvPr/>
        </p:nvSpPr>
        <p:spPr>
          <a:xfrm>
            <a:off x="2944307" y="3130905"/>
            <a:ext cx="4194342" cy="790794"/>
          </a:xfrm>
          <a:prstGeom prst="rect">
            <a:avLst/>
          </a:prstGeom>
        </p:spPr>
        <p:txBody>
          <a:bodyPr wrap="square">
            <a:spAutoFit/>
          </a:bodyPr>
          <a:lstStyle/>
          <a:p>
            <a:pPr algn="r">
              <a:lnSpc>
                <a:spcPct val="150000"/>
              </a:lnSpc>
            </a:pPr>
            <a:r>
              <a:rPr lang="ko-KR" altLang="en-US" sz="1600" b="1" dirty="0" smtClean="0"/>
              <a:t>새로운 옷으로 </a:t>
            </a:r>
            <a:endParaRPr lang="en-US" altLang="ko-KR" sz="1600" b="1" dirty="0" smtClean="0"/>
          </a:p>
          <a:p>
            <a:pPr algn="r">
              <a:lnSpc>
                <a:spcPct val="150000"/>
              </a:lnSpc>
            </a:pPr>
            <a:r>
              <a:rPr lang="ko-KR" altLang="en-US" sz="1600" b="1" dirty="0" smtClean="0"/>
              <a:t>나에게 </a:t>
            </a:r>
            <a:r>
              <a:rPr lang="ko-KR" altLang="en-US" sz="1600" b="1" dirty="0"/>
              <a:t>어울리는 스타일을 </a:t>
            </a:r>
            <a:r>
              <a:rPr lang="ko-KR" altLang="en-US" sz="1600" b="1" dirty="0" smtClean="0"/>
              <a:t>찾기</a:t>
            </a:r>
            <a:endParaRPr lang="id-ID" sz="16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10"/>
          <p:cNvSpPr/>
          <p:nvPr/>
        </p:nvSpPr>
        <p:spPr>
          <a:xfrm>
            <a:off x="2493771" y="4099203"/>
            <a:ext cx="4194342" cy="421462"/>
          </a:xfrm>
          <a:prstGeom prst="rect">
            <a:avLst/>
          </a:prstGeom>
        </p:spPr>
        <p:txBody>
          <a:bodyPr wrap="square">
            <a:spAutoFit/>
          </a:bodyPr>
          <a:lstStyle/>
          <a:p>
            <a:pPr algn="r">
              <a:lnSpc>
                <a:spcPct val="150000"/>
              </a:lnSpc>
            </a:pPr>
            <a:r>
              <a:rPr lang="ko-KR" altLang="en-US" sz="1600" b="1" dirty="0"/>
              <a:t>커뮤니티</a:t>
            </a:r>
            <a:endParaRPr lang="id-ID" sz="16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9" name="그림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9310" y="2120452"/>
            <a:ext cx="1700391" cy="3820160"/>
          </a:xfrm>
          <a:prstGeom prst="rect">
            <a:avLst/>
          </a:prstGeom>
        </p:spPr>
      </p:pic>
      <p:pic>
        <p:nvPicPr>
          <p:cNvPr id="35" name="그림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6268" y="2002621"/>
            <a:ext cx="1752838" cy="3937991"/>
          </a:xfrm>
          <a:prstGeom prst="rect">
            <a:avLst/>
          </a:prstGeom>
        </p:spPr>
      </p:pic>
      <p:cxnSp>
        <p:nvCxnSpPr>
          <p:cNvPr id="37" name="직선 연결선 36"/>
          <p:cNvCxnSpPr/>
          <p:nvPr/>
        </p:nvCxnSpPr>
        <p:spPr>
          <a:xfrm flipH="1">
            <a:off x="6392498" y="216631"/>
            <a:ext cx="887731" cy="212367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033494" y="639917"/>
            <a:ext cx="1966692"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#OOTD</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47" name="Google Shape;1395;p34"/>
          <p:cNvGrpSpPr/>
          <p:nvPr/>
        </p:nvGrpSpPr>
        <p:grpSpPr>
          <a:xfrm>
            <a:off x="10144720" y="882347"/>
            <a:ext cx="482250" cy="408075"/>
            <a:chOff x="2438175" y="3941825"/>
            <a:chExt cx="482250" cy="408075"/>
          </a:xfrm>
        </p:grpSpPr>
        <p:sp>
          <p:nvSpPr>
            <p:cNvPr id="48" name="Google Shape;1396;p34"/>
            <p:cNvSpPr/>
            <p:nvPr/>
          </p:nvSpPr>
          <p:spPr>
            <a:xfrm>
              <a:off x="2438175" y="4035975"/>
              <a:ext cx="482250" cy="313925"/>
            </a:xfrm>
            <a:custGeom>
              <a:avLst/>
              <a:gdLst/>
              <a:ahLst/>
              <a:cxnLst/>
              <a:rect l="l" t="t" r="r" b="b"/>
              <a:pathLst>
                <a:path w="19290" h="12557" extrusionOk="0">
                  <a:moveTo>
                    <a:pt x="0" y="1"/>
                  </a:moveTo>
                  <a:lnTo>
                    <a:pt x="0" y="12556"/>
                  </a:lnTo>
                  <a:lnTo>
                    <a:pt x="19290" y="12556"/>
                  </a:lnTo>
                  <a:lnTo>
                    <a:pt x="19290" y="1"/>
                  </a:lnTo>
                  <a:lnTo>
                    <a:pt x="18034" y="1"/>
                  </a:lnTo>
                  <a:lnTo>
                    <a:pt x="18034" y="11301"/>
                  </a:lnTo>
                  <a:lnTo>
                    <a:pt x="1256" y="11301"/>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97;p34"/>
            <p:cNvSpPr/>
            <p:nvPr/>
          </p:nvSpPr>
          <p:spPr>
            <a:xfrm>
              <a:off x="2616500" y="404597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98;p34"/>
            <p:cNvSpPr/>
            <p:nvPr/>
          </p:nvSpPr>
          <p:spPr>
            <a:xfrm>
              <a:off x="2616500" y="426712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99;p34"/>
            <p:cNvSpPr/>
            <p:nvPr/>
          </p:nvSpPr>
          <p:spPr>
            <a:xfrm>
              <a:off x="2773450"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0;p34"/>
            <p:cNvSpPr/>
            <p:nvPr/>
          </p:nvSpPr>
          <p:spPr>
            <a:xfrm>
              <a:off x="2553725"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1;p34"/>
            <p:cNvSpPr/>
            <p:nvPr/>
          </p:nvSpPr>
          <p:spPr>
            <a:xfrm>
              <a:off x="258512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2;p34"/>
            <p:cNvSpPr/>
            <p:nvPr/>
          </p:nvSpPr>
          <p:spPr>
            <a:xfrm>
              <a:off x="274207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3;p34"/>
            <p:cNvSpPr/>
            <p:nvPr/>
          </p:nvSpPr>
          <p:spPr>
            <a:xfrm>
              <a:off x="258512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4;p34"/>
            <p:cNvSpPr/>
            <p:nvPr/>
          </p:nvSpPr>
          <p:spPr>
            <a:xfrm>
              <a:off x="274207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5;p34"/>
            <p:cNvSpPr/>
            <p:nvPr/>
          </p:nvSpPr>
          <p:spPr>
            <a:xfrm>
              <a:off x="257370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6;p34"/>
            <p:cNvSpPr/>
            <p:nvPr/>
          </p:nvSpPr>
          <p:spPr>
            <a:xfrm>
              <a:off x="275205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07;p34"/>
            <p:cNvSpPr/>
            <p:nvPr/>
          </p:nvSpPr>
          <p:spPr>
            <a:xfrm>
              <a:off x="2469550" y="4004600"/>
              <a:ext cx="104175" cy="31400"/>
            </a:xfrm>
            <a:custGeom>
              <a:avLst/>
              <a:gdLst/>
              <a:ahLst/>
              <a:cxnLst/>
              <a:rect l="l" t="t" r="r" b="b"/>
              <a:pathLst>
                <a:path w="4167" h="1256" extrusionOk="0">
                  <a:moveTo>
                    <a:pt x="1" y="0"/>
                  </a:moveTo>
                  <a:lnTo>
                    <a:pt x="1" y="1256"/>
                  </a:lnTo>
                  <a:lnTo>
                    <a:pt x="4167" y="1256"/>
                  </a:lnTo>
                  <a:lnTo>
                    <a:pt x="4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08;p34"/>
            <p:cNvSpPr/>
            <p:nvPr/>
          </p:nvSpPr>
          <p:spPr>
            <a:xfrm>
              <a:off x="2783450" y="4004600"/>
              <a:ext cx="104175" cy="31400"/>
            </a:xfrm>
            <a:custGeom>
              <a:avLst/>
              <a:gdLst/>
              <a:ahLst/>
              <a:cxnLst/>
              <a:rect l="l" t="t" r="r" b="b"/>
              <a:pathLst>
                <a:path w="4167" h="1256" extrusionOk="0">
                  <a:moveTo>
                    <a:pt x="0" y="0"/>
                  </a:moveTo>
                  <a:lnTo>
                    <a:pt x="0" y="1256"/>
                  </a:lnTo>
                  <a:lnTo>
                    <a:pt x="4166" y="1256"/>
                  </a:lnTo>
                  <a:lnTo>
                    <a:pt x="4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09;p34"/>
            <p:cNvSpPr/>
            <p:nvPr/>
          </p:nvSpPr>
          <p:spPr>
            <a:xfrm>
              <a:off x="2605100" y="3941825"/>
              <a:ext cx="146975" cy="31400"/>
            </a:xfrm>
            <a:custGeom>
              <a:avLst/>
              <a:gdLst/>
              <a:ahLst/>
              <a:cxnLst/>
              <a:rect l="l" t="t" r="r" b="b"/>
              <a:pathLst>
                <a:path w="5879" h="1256" extrusionOk="0">
                  <a:moveTo>
                    <a:pt x="0" y="0"/>
                  </a:moveTo>
                  <a:lnTo>
                    <a:pt x="0" y="1256"/>
                  </a:lnTo>
                  <a:lnTo>
                    <a:pt x="5879" y="1256"/>
                  </a:lnTo>
                  <a:lnTo>
                    <a:pt x="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410;p34"/>
          <p:cNvGrpSpPr/>
          <p:nvPr/>
        </p:nvGrpSpPr>
        <p:grpSpPr>
          <a:xfrm>
            <a:off x="3395044" y="749800"/>
            <a:ext cx="482275" cy="480850"/>
            <a:chOff x="5333050" y="3242700"/>
            <a:chExt cx="482275" cy="480850"/>
          </a:xfrm>
        </p:grpSpPr>
        <p:sp>
          <p:nvSpPr>
            <p:cNvPr id="63" name="Google Shape;1411;p34"/>
            <p:cNvSpPr/>
            <p:nvPr/>
          </p:nvSpPr>
          <p:spPr>
            <a:xfrm>
              <a:off x="5721125" y="3629350"/>
              <a:ext cx="62800" cy="62800"/>
            </a:xfrm>
            <a:custGeom>
              <a:avLst/>
              <a:gdLst/>
              <a:ahLst/>
              <a:cxnLst/>
              <a:rect l="l" t="t" r="r" b="b"/>
              <a:pathLst>
                <a:path w="2512" h="2512" extrusionOk="0">
                  <a:moveTo>
                    <a:pt x="0" y="1"/>
                  </a:moveTo>
                  <a:lnTo>
                    <a:pt x="0" y="1256"/>
                  </a:lnTo>
                  <a:lnTo>
                    <a:pt x="1256" y="1256"/>
                  </a:lnTo>
                  <a:lnTo>
                    <a:pt x="1256" y="2512"/>
                  </a:lnTo>
                  <a:lnTo>
                    <a:pt x="2511" y="2512"/>
                  </a:lnTo>
                  <a:lnTo>
                    <a:pt x="2511" y="1256"/>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12;p34"/>
            <p:cNvSpPr/>
            <p:nvPr/>
          </p:nvSpPr>
          <p:spPr>
            <a:xfrm>
              <a:off x="5532800" y="3378250"/>
              <a:ext cx="31400" cy="62800"/>
            </a:xfrm>
            <a:custGeom>
              <a:avLst/>
              <a:gdLst/>
              <a:ahLst/>
              <a:cxnLst/>
              <a:rect l="l" t="t" r="r" b="b"/>
              <a:pathLst>
                <a:path w="1256" h="2512" extrusionOk="0">
                  <a:moveTo>
                    <a:pt x="0" y="1"/>
                  </a:moveTo>
                  <a:lnTo>
                    <a:pt x="0" y="2512"/>
                  </a:lnTo>
                  <a:lnTo>
                    <a:pt x="1256" y="251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13;p34"/>
            <p:cNvSpPr/>
            <p:nvPr/>
          </p:nvSpPr>
          <p:spPr>
            <a:xfrm>
              <a:off x="5501400" y="344102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14;p34"/>
            <p:cNvSpPr/>
            <p:nvPr/>
          </p:nvSpPr>
          <p:spPr>
            <a:xfrm>
              <a:off x="5501400" y="3692125"/>
              <a:ext cx="251125" cy="31425"/>
            </a:xfrm>
            <a:custGeom>
              <a:avLst/>
              <a:gdLst/>
              <a:ahLst/>
              <a:cxnLst/>
              <a:rect l="l" t="t" r="r" b="b"/>
              <a:pathLst>
                <a:path w="10045" h="1257" extrusionOk="0">
                  <a:moveTo>
                    <a:pt x="1" y="1"/>
                  </a:moveTo>
                  <a:lnTo>
                    <a:pt x="1" y="1256"/>
                  </a:lnTo>
                  <a:lnTo>
                    <a:pt x="10045" y="1256"/>
                  </a:lnTo>
                  <a:lnTo>
                    <a:pt x="10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15;p34"/>
            <p:cNvSpPr/>
            <p:nvPr/>
          </p:nvSpPr>
          <p:spPr>
            <a:xfrm>
              <a:off x="5333050" y="3472425"/>
              <a:ext cx="168375" cy="219725"/>
            </a:xfrm>
            <a:custGeom>
              <a:avLst/>
              <a:gdLst/>
              <a:ahLst/>
              <a:cxnLst/>
              <a:rect l="l" t="t" r="r" b="b"/>
              <a:pathLst>
                <a:path w="6735" h="8789" extrusionOk="0">
                  <a:moveTo>
                    <a:pt x="4224" y="1256"/>
                  </a:moveTo>
                  <a:lnTo>
                    <a:pt x="4224" y="7533"/>
                  </a:lnTo>
                  <a:lnTo>
                    <a:pt x="1256" y="7533"/>
                  </a:lnTo>
                  <a:lnTo>
                    <a:pt x="1256" y="1256"/>
                  </a:lnTo>
                  <a:close/>
                  <a:moveTo>
                    <a:pt x="0" y="0"/>
                  </a:moveTo>
                  <a:lnTo>
                    <a:pt x="0" y="8789"/>
                  </a:lnTo>
                  <a:lnTo>
                    <a:pt x="6735" y="8789"/>
                  </a:lnTo>
                  <a:lnTo>
                    <a:pt x="6735" y="7533"/>
                  </a:lnTo>
                  <a:lnTo>
                    <a:pt x="5479" y="7533"/>
                  </a:lnTo>
                  <a:lnTo>
                    <a:pt x="5479" y="1256"/>
                  </a:lnTo>
                  <a:lnTo>
                    <a:pt x="6735" y="1256"/>
                  </a:lnTo>
                  <a:lnTo>
                    <a:pt x="6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16;p34"/>
            <p:cNvSpPr/>
            <p:nvPr/>
          </p:nvSpPr>
          <p:spPr>
            <a:xfrm>
              <a:off x="5564175" y="3242700"/>
              <a:ext cx="94200" cy="135575"/>
            </a:xfrm>
            <a:custGeom>
              <a:avLst/>
              <a:gdLst/>
              <a:ahLst/>
              <a:cxnLst/>
              <a:rect l="l" t="t" r="r" b="b"/>
              <a:pathLst>
                <a:path w="3768" h="5423" extrusionOk="0">
                  <a:moveTo>
                    <a:pt x="1" y="1"/>
                  </a:moveTo>
                  <a:lnTo>
                    <a:pt x="1" y="5423"/>
                  </a:lnTo>
                  <a:lnTo>
                    <a:pt x="1256" y="5423"/>
                  </a:lnTo>
                  <a:lnTo>
                    <a:pt x="1256" y="1256"/>
                  </a:lnTo>
                  <a:lnTo>
                    <a:pt x="3767" y="1256"/>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17;p34"/>
            <p:cNvSpPr/>
            <p:nvPr/>
          </p:nvSpPr>
          <p:spPr>
            <a:xfrm>
              <a:off x="5721125" y="3441025"/>
              <a:ext cx="94200" cy="188350"/>
            </a:xfrm>
            <a:custGeom>
              <a:avLst/>
              <a:gdLst/>
              <a:ahLst/>
              <a:cxnLst/>
              <a:rect l="l" t="t" r="r" b="b"/>
              <a:pathLst>
                <a:path w="3768" h="7534" extrusionOk="0">
                  <a:moveTo>
                    <a:pt x="2511" y="1"/>
                  </a:moveTo>
                  <a:lnTo>
                    <a:pt x="2511" y="1656"/>
                  </a:lnTo>
                  <a:lnTo>
                    <a:pt x="0" y="1656"/>
                  </a:lnTo>
                  <a:lnTo>
                    <a:pt x="0" y="2911"/>
                  </a:lnTo>
                  <a:lnTo>
                    <a:pt x="2511" y="2911"/>
                  </a:lnTo>
                  <a:lnTo>
                    <a:pt x="2511" y="4623"/>
                  </a:lnTo>
                  <a:lnTo>
                    <a:pt x="0" y="4623"/>
                  </a:lnTo>
                  <a:lnTo>
                    <a:pt x="0" y="5879"/>
                  </a:lnTo>
                  <a:lnTo>
                    <a:pt x="2511" y="5879"/>
                  </a:lnTo>
                  <a:lnTo>
                    <a:pt x="2511" y="7534"/>
                  </a:lnTo>
                  <a:lnTo>
                    <a:pt x="3767" y="7534"/>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18;p34"/>
            <p:cNvSpPr/>
            <p:nvPr/>
          </p:nvSpPr>
          <p:spPr>
            <a:xfrm>
              <a:off x="5658350" y="3274100"/>
              <a:ext cx="125575" cy="166950"/>
            </a:xfrm>
            <a:custGeom>
              <a:avLst/>
              <a:gdLst/>
              <a:ahLst/>
              <a:cxnLst/>
              <a:rect l="l" t="t" r="r" b="b"/>
              <a:pathLst>
                <a:path w="5023" h="6678" extrusionOk="0">
                  <a:moveTo>
                    <a:pt x="0" y="0"/>
                  </a:moveTo>
                  <a:lnTo>
                    <a:pt x="0" y="5422"/>
                  </a:lnTo>
                  <a:lnTo>
                    <a:pt x="0" y="6678"/>
                  </a:lnTo>
                  <a:lnTo>
                    <a:pt x="5022" y="6678"/>
                  </a:lnTo>
                  <a:lnTo>
                    <a:pt x="5022" y="5422"/>
                  </a:lnTo>
                  <a:lnTo>
                    <a:pt x="1256" y="542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 name="직선 연결선 75"/>
          <p:cNvCxnSpPr/>
          <p:nvPr/>
        </p:nvCxnSpPr>
        <p:spPr>
          <a:xfrm flipH="1">
            <a:off x="4590942" y="4520665"/>
            <a:ext cx="946252" cy="209658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19" name="TextBox 18"/>
          <p:cNvSpPr txBox="1"/>
          <p:nvPr/>
        </p:nvSpPr>
        <p:spPr>
          <a:xfrm>
            <a:off x="776210" y="678915"/>
            <a:ext cx="4017445" cy="1569660"/>
          </a:xfrm>
          <a:prstGeom prst="rect">
            <a:avLst/>
          </a:prstGeom>
          <a:noFill/>
        </p:spPr>
        <p:txBody>
          <a:bodyPr wrap="none" rtlCol="0">
            <a:spAutoFit/>
          </a:bodyPr>
          <a:lstStyle/>
          <a:p>
            <a:pPr algn="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이런사람에게</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 </a:t>
            </a:r>
            <a:endParaRPr lang="en-US" altLang="ko-KR" sz="4800" dirty="0" smtClean="0">
              <a:latin typeface="Lato Black" panose="020F0502020204030203" pitchFamily="34" charset="0"/>
              <a:ea typeface="Lato Black" panose="020F0502020204030203" pitchFamily="34" charset="0"/>
              <a:cs typeface="Lato Black" panose="020F0502020204030203" pitchFamily="34" charset="0"/>
            </a:endParaRPr>
          </a:p>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추천해요</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pic>
        <p:nvPicPr>
          <p:cNvPr id="30" name="그림 개체 틀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418" b="16418"/>
          <a:stretch>
            <a:fillRect/>
          </a:stretch>
        </p:blipFill>
        <p:spPr>
          <a:xfrm>
            <a:off x="6273230" y="867427"/>
            <a:ext cx="4980043" cy="4980043"/>
          </a:xfrm>
        </p:spPr>
      </p:pic>
      <p:pic>
        <p:nvPicPr>
          <p:cNvPr id="34"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12710858"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28" name="Google Shape;1584;p37"/>
          <p:cNvSpPr txBox="1">
            <a:spLocks/>
          </p:cNvSpPr>
          <p:nvPr/>
        </p:nvSpPr>
        <p:spPr>
          <a:xfrm>
            <a:off x="264752" y="3284303"/>
            <a:ext cx="3090863" cy="785812"/>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자기만의 패션 세계에 빠져 해어나오지 못하는 사람들</a:t>
            </a:r>
            <a:endParaRPr lang="ko-KR" altLang="en-US" sz="1800" dirty="0"/>
          </a:p>
        </p:txBody>
      </p:sp>
      <p:grpSp>
        <p:nvGrpSpPr>
          <p:cNvPr id="29" name="Google Shape;1626;p37"/>
          <p:cNvGrpSpPr/>
          <p:nvPr/>
        </p:nvGrpSpPr>
        <p:grpSpPr>
          <a:xfrm>
            <a:off x="621636" y="2603242"/>
            <a:ext cx="643000" cy="570733"/>
            <a:chOff x="3148700" y="1347975"/>
            <a:chExt cx="482250" cy="428050"/>
          </a:xfrm>
        </p:grpSpPr>
        <p:sp>
          <p:nvSpPr>
            <p:cNvPr id="32" name="Google Shape;1627;p37"/>
            <p:cNvSpPr/>
            <p:nvPr/>
          </p:nvSpPr>
          <p:spPr>
            <a:xfrm>
              <a:off x="3399800" y="171322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628;p37"/>
            <p:cNvSpPr/>
            <p:nvPr/>
          </p:nvSpPr>
          <p:spPr>
            <a:xfrm>
              <a:off x="3379825" y="14721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629;p37"/>
            <p:cNvSpPr/>
            <p:nvPr/>
          </p:nvSpPr>
          <p:spPr>
            <a:xfrm>
              <a:off x="3317050" y="156770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1630;p37"/>
            <p:cNvSpPr/>
            <p:nvPr/>
          </p:nvSpPr>
          <p:spPr>
            <a:xfrm>
              <a:off x="3379825" y="15991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1631;p37"/>
            <p:cNvSpPr/>
            <p:nvPr/>
          </p:nvSpPr>
          <p:spPr>
            <a:xfrm>
              <a:off x="3284225" y="1472125"/>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632;p37"/>
            <p:cNvSpPr/>
            <p:nvPr/>
          </p:nvSpPr>
          <p:spPr>
            <a:xfrm>
              <a:off x="3317050" y="144215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633;p37"/>
            <p:cNvSpPr/>
            <p:nvPr/>
          </p:nvSpPr>
          <p:spPr>
            <a:xfrm>
              <a:off x="3411200" y="156770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1634;p37"/>
            <p:cNvSpPr/>
            <p:nvPr/>
          </p:nvSpPr>
          <p:spPr>
            <a:xfrm>
              <a:off x="3473975" y="1472125"/>
              <a:ext cx="31425" cy="94175"/>
            </a:xfrm>
            <a:custGeom>
              <a:avLst/>
              <a:gdLst/>
              <a:ahLst/>
              <a:cxnLst/>
              <a:rect l="l" t="t" r="r" b="b"/>
              <a:pathLst>
                <a:path w="1257" h="3767" extrusionOk="0">
                  <a:moveTo>
                    <a:pt x="1" y="0"/>
                  </a:moveTo>
                  <a:lnTo>
                    <a:pt x="1" y="3767"/>
                  </a:lnTo>
                  <a:lnTo>
                    <a:pt x="1257" y="3767"/>
                  </a:lnTo>
                  <a:lnTo>
                    <a:pt x="125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1635;p37"/>
            <p:cNvSpPr/>
            <p:nvPr/>
          </p:nvSpPr>
          <p:spPr>
            <a:xfrm>
              <a:off x="3411200" y="144215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636;p37"/>
            <p:cNvSpPr/>
            <p:nvPr/>
          </p:nvSpPr>
          <p:spPr>
            <a:xfrm>
              <a:off x="3148700" y="1347975"/>
              <a:ext cx="482250" cy="428050"/>
            </a:xfrm>
            <a:custGeom>
              <a:avLst/>
              <a:gdLst/>
              <a:ahLst/>
              <a:cxnLst/>
              <a:rect l="l" t="t" r="r" b="b"/>
              <a:pathLst>
                <a:path w="19290" h="17122" extrusionOk="0">
                  <a:moveTo>
                    <a:pt x="0" y="1"/>
                  </a:moveTo>
                  <a:lnTo>
                    <a:pt x="0" y="14611"/>
                  </a:lnTo>
                  <a:lnTo>
                    <a:pt x="7533" y="14611"/>
                  </a:lnTo>
                  <a:lnTo>
                    <a:pt x="7533" y="17122"/>
                  </a:lnTo>
                  <a:lnTo>
                    <a:pt x="10044" y="17122"/>
                  </a:lnTo>
                  <a:lnTo>
                    <a:pt x="10044" y="15866"/>
                  </a:lnTo>
                  <a:lnTo>
                    <a:pt x="8789" y="15866"/>
                  </a:lnTo>
                  <a:lnTo>
                    <a:pt x="8789" y="13355"/>
                  </a:lnTo>
                  <a:lnTo>
                    <a:pt x="1256" y="13355"/>
                  </a:lnTo>
                  <a:lnTo>
                    <a:pt x="1256" y="1257"/>
                  </a:lnTo>
                  <a:lnTo>
                    <a:pt x="18034" y="1257"/>
                  </a:lnTo>
                  <a:lnTo>
                    <a:pt x="18034" y="13355"/>
                  </a:lnTo>
                  <a:lnTo>
                    <a:pt x="11300" y="13355"/>
                  </a:lnTo>
                  <a:lnTo>
                    <a:pt x="11300" y="14611"/>
                  </a:lnTo>
                  <a:lnTo>
                    <a:pt x="19290" y="14611"/>
                  </a:lnTo>
                  <a:lnTo>
                    <a:pt x="1929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44" name="Google Shape;1638;p37"/>
          <p:cNvCxnSpPr/>
          <p:nvPr/>
        </p:nvCxnSpPr>
        <p:spPr>
          <a:xfrm flipV="1">
            <a:off x="621636" y="3316019"/>
            <a:ext cx="2589046" cy="8133"/>
          </a:xfrm>
          <a:prstGeom prst="straightConnector1">
            <a:avLst/>
          </a:prstGeom>
          <a:noFill/>
          <a:ln w="9525" cap="flat" cmpd="sng">
            <a:solidFill>
              <a:schemeClr val="dk1"/>
            </a:solidFill>
            <a:prstDash val="solid"/>
            <a:round/>
            <a:headEnd type="none" w="med" len="med"/>
            <a:tailEnd type="none" w="med" len="med"/>
          </a:ln>
        </p:spPr>
      </p:cxnSp>
      <p:sp>
        <p:nvSpPr>
          <p:cNvPr id="45" name="Google Shape;1585;p37"/>
          <p:cNvSpPr txBox="1">
            <a:spLocks/>
          </p:cNvSpPr>
          <p:nvPr/>
        </p:nvSpPr>
        <p:spPr>
          <a:xfrm>
            <a:off x="3295575" y="4532826"/>
            <a:ext cx="2900363" cy="571500"/>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ko-KR" altLang="en-US" sz="1600" smtClean="0"/>
              <a:t>패션에 관심을 가지기 시작한 패린이들</a:t>
            </a:r>
            <a:endParaRPr lang="ko-KR" altLang="en-US" sz="1600" dirty="0"/>
          </a:p>
        </p:txBody>
      </p:sp>
      <p:grpSp>
        <p:nvGrpSpPr>
          <p:cNvPr id="46" name="Google Shape;1591;p37"/>
          <p:cNvGrpSpPr/>
          <p:nvPr/>
        </p:nvGrpSpPr>
        <p:grpSpPr>
          <a:xfrm>
            <a:off x="4313908" y="3624384"/>
            <a:ext cx="641100" cy="544100"/>
            <a:chOff x="242400" y="2659175"/>
            <a:chExt cx="480825" cy="408075"/>
          </a:xfrm>
        </p:grpSpPr>
        <p:sp>
          <p:nvSpPr>
            <p:cNvPr id="47" name="Google Shape;1592;p37"/>
            <p:cNvSpPr/>
            <p:nvPr/>
          </p:nvSpPr>
          <p:spPr>
            <a:xfrm>
              <a:off x="273775" y="2753325"/>
              <a:ext cx="31425" cy="125600"/>
            </a:xfrm>
            <a:custGeom>
              <a:avLst/>
              <a:gdLst/>
              <a:ahLst/>
              <a:cxnLst/>
              <a:rect l="l" t="t" r="r" b="b"/>
              <a:pathLst>
                <a:path w="1257" h="5024" extrusionOk="0">
                  <a:moveTo>
                    <a:pt x="1" y="1"/>
                  </a:moveTo>
                  <a:lnTo>
                    <a:pt x="1"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1593;p37"/>
            <p:cNvSpPr/>
            <p:nvPr/>
          </p:nvSpPr>
          <p:spPr>
            <a:xfrm>
              <a:off x="492075" y="2753325"/>
              <a:ext cx="31425" cy="125600"/>
            </a:xfrm>
            <a:custGeom>
              <a:avLst/>
              <a:gdLst/>
              <a:ahLst/>
              <a:cxnLst/>
              <a:rect l="l" t="t" r="r" b="b"/>
              <a:pathLst>
                <a:path w="1257" h="5024" extrusionOk="0">
                  <a:moveTo>
                    <a:pt x="0" y="1"/>
                  </a:moveTo>
                  <a:lnTo>
                    <a:pt x="0"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1594;p37"/>
            <p:cNvSpPr/>
            <p:nvPr/>
          </p:nvSpPr>
          <p:spPr>
            <a:xfrm>
              <a:off x="336550" y="2690550"/>
              <a:ext cx="124150" cy="31425"/>
            </a:xfrm>
            <a:custGeom>
              <a:avLst/>
              <a:gdLst/>
              <a:ahLst/>
              <a:cxnLst/>
              <a:rect l="l" t="t" r="r" b="b"/>
              <a:pathLst>
                <a:path w="4966" h="1257" extrusionOk="0">
                  <a:moveTo>
                    <a:pt x="1" y="1"/>
                  </a:moveTo>
                  <a:lnTo>
                    <a:pt x="1" y="1256"/>
                  </a:lnTo>
                  <a:lnTo>
                    <a:pt x="4966" y="1256"/>
                  </a:lnTo>
                  <a:lnTo>
                    <a:pt x="496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595;p37"/>
            <p:cNvSpPr/>
            <p:nvPr/>
          </p:nvSpPr>
          <p:spPr>
            <a:xfrm>
              <a:off x="30517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1596;p37"/>
            <p:cNvSpPr/>
            <p:nvPr/>
          </p:nvSpPr>
          <p:spPr>
            <a:xfrm>
              <a:off x="46212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1597;p37"/>
            <p:cNvSpPr/>
            <p:nvPr/>
          </p:nvSpPr>
          <p:spPr>
            <a:xfrm>
              <a:off x="430725" y="2878900"/>
              <a:ext cx="62800" cy="62800"/>
            </a:xfrm>
            <a:custGeom>
              <a:avLst/>
              <a:gdLst/>
              <a:ahLst/>
              <a:cxnLst/>
              <a:rect l="l" t="t" r="r" b="b"/>
              <a:pathLst>
                <a:path w="2512" h="2512" extrusionOk="0">
                  <a:moveTo>
                    <a:pt x="1256" y="0"/>
                  </a:moveTo>
                  <a:lnTo>
                    <a:pt x="1256" y="1256"/>
                  </a:lnTo>
                  <a:lnTo>
                    <a:pt x="0" y="1256"/>
                  </a:lnTo>
                  <a:lnTo>
                    <a:pt x="0" y="2511"/>
                  </a:lnTo>
                  <a:lnTo>
                    <a:pt x="2512" y="2511"/>
                  </a:lnTo>
                  <a:lnTo>
                    <a:pt x="2512" y="1256"/>
                  </a:lnTo>
                  <a:lnTo>
                    <a:pt x="251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598;p37"/>
            <p:cNvSpPr/>
            <p:nvPr/>
          </p:nvSpPr>
          <p:spPr>
            <a:xfrm>
              <a:off x="273775" y="2941675"/>
              <a:ext cx="31425" cy="31400"/>
            </a:xfrm>
            <a:custGeom>
              <a:avLst/>
              <a:gdLst/>
              <a:ahLst/>
              <a:cxnLst/>
              <a:rect l="l" t="t" r="r" b="b"/>
              <a:pathLst>
                <a:path w="1257" h="1256" extrusionOk="0">
                  <a:moveTo>
                    <a:pt x="1" y="0"/>
                  </a:moveTo>
                  <a:lnTo>
                    <a:pt x="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599;p37"/>
            <p:cNvSpPr/>
            <p:nvPr/>
          </p:nvSpPr>
          <p:spPr>
            <a:xfrm>
              <a:off x="492075" y="2941675"/>
              <a:ext cx="31425" cy="31400"/>
            </a:xfrm>
            <a:custGeom>
              <a:avLst/>
              <a:gdLst/>
              <a:ahLst/>
              <a:cxnLst/>
              <a:rect l="l" t="t" r="r" b="b"/>
              <a:pathLst>
                <a:path w="1257"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1600;p37"/>
            <p:cNvSpPr/>
            <p:nvPr/>
          </p:nvSpPr>
          <p:spPr>
            <a:xfrm>
              <a:off x="242400" y="2973050"/>
              <a:ext cx="313900" cy="94200"/>
            </a:xfrm>
            <a:custGeom>
              <a:avLst/>
              <a:gdLst/>
              <a:ahLst/>
              <a:cxnLst/>
              <a:rect l="l" t="t" r="r" b="b"/>
              <a:pathLst>
                <a:path w="12556" h="3768" extrusionOk="0">
                  <a:moveTo>
                    <a:pt x="0" y="1"/>
                  </a:moveTo>
                  <a:lnTo>
                    <a:pt x="0" y="2512"/>
                  </a:lnTo>
                  <a:lnTo>
                    <a:pt x="0" y="3767"/>
                  </a:lnTo>
                  <a:lnTo>
                    <a:pt x="12556" y="3767"/>
                  </a:lnTo>
                  <a:lnTo>
                    <a:pt x="12556" y="2512"/>
                  </a:lnTo>
                  <a:lnTo>
                    <a:pt x="12556" y="1"/>
                  </a:lnTo>
                  <a:lnTo>
                    <a:pt x="11300" y="1"/>
                  </a:lnTo>
                  <a:lnTo>
                    <a:pt x="11300" y="2512"/>
                  </a:lnTo>
                  <a:lnTo>
                    <a:pt x="1256" y="2512"/>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1601;p37"/>
            <p:cNvSpPr/>
            <p:nvPr/>
          </p:nvSpPr>
          <p:spPr>
            <a:xfrm>
              <a:off x="305175" y="2878900"/>
              <a:ext cx="62800" cy="62800"/>
            </a:xfrm>
            <a:custGeom>
              <a:avLst/>
              <a:gdLst/>
              <a:ahLst/>
              <a:cxnLst/>
              <a:rect l="l" t="t" r="r" b="b"/>
              <a:pathLst>
                <a:path w="2512" h="2512" extrusionOk="0">
                  <a:moveTo>
                    <a:pt x="0" y="0"/>
                  </a:moveTo>
                  <a:lnTo>
                    <a:pt x="0" y="1256"/>
                  </a:lnTo>
                  <a:lnTo>
                    <a:pt x="0" y="2511"/>
                  </a:lnTo>
                  <a:lnTo>
                    <a:pt x="2511" y="2511"/>
                  </a:lnTo>
                  <a:lnTo>
                    <a:pt x="251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1602;p37"/>
            <p:cNvSpPr/>
            <p:nvPr/>
          </p:nvSpPr>
          <p:spPr>
            <a:xfrm>
              <a:off x="660425" y="2721950"/>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1603;p37"/>
            <p:cNvSpPr/>
            <p:nvPr/>
          </p:nvSpPr>
          <p:spPr>
            <a:xfrm>
              <a:off x="503500" y="2659175"/>
              <a:ext cx="125575" cy="31400"/>
            </a:xfrm>
            <a:custGeom>
              <a:avLst/>
              <a:gdLst/>
              <a:ahLst/>
              <a:cxnLst/>
              <a:rect l="l" t="t" r="r" b="b"/>
              <a:pathLst>
                <a:path w="5023" h="1256" extrusionOk="0">
                  <a:moveTo>
                    <a:pt x="0" y="0"/>
                  </a:moveTo>
                  <a:lnTo>
                    <a:pt x="0" y="1256"/>
                  </a:lnTo>
                  <a:lnTo>
                    <a:pt x="5022" y="1256"/>
                  </a:lnTo>
                  <a:lnTo>
                    <a:pt x="50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1604;p37"/>
            <p:cNvSpPr/>
            <p:nvPr/>
          </p:nvSpPr>
          <p:spPr>
            <a:xfrm>
              <a:off x="629050" y="26905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1605;p37"/>
            <p:cNvSpPr/>
            <p:nvPr/>
          </p:nvSpPr>
          <p:spPr>
            <a:xfrm>
              <a:off x="597650" y="2847500"/>
              <a:ext cx="62800" cy="62800"/>
            </a:xfrm>
            <a:custGeom>
              <a:avLst/>
              <a:gdLst/>
              <a:ahLst/>
              <a:cxnLst/>
              <a:rect l="l" t="t" r="r" b="b"/>
              <a:pathLst>
                <a:path w="2512" h="2512" extrusionOk="0">
                  <a:moveTo>
                    <a:pt x="1256" y="1"/>
                  </a:moveTo>
                  <a:lnTo>
                    <a:pt x="1256" y="1256"/>
                  </a:lnTo>
                  <a:lnTo>
                    <a:pt x="1" y="1256"/>
                  </a:lnTo>
                  <a:lnTo>
                    <a:pt x="1" y="2512"/>
                  </a:lnTo>
                  <a:lnTo>
                    <a:pt x="2512" y="2512"/>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1606;p37"/>
            <p:cNvSpPr/>
            <p:nvPr/>
          </p:nvSpPr>
          <p:spPr>
            <a:xfrm>
              <a:off x="660425" y="29102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1607;p37"/>
            <p:cNvSpPr/>
            <p:nvPr/>
          </p:nvSpPr>
          <p:spPr>
            <a:xfrm>
              <a:off x="587675" y="2941675"/>
              <a:ext cx="135550" cy="94175"/>
            </a:xfrm>
            <a:custGeom>
              <a:avLst/>
              <a:gdLst/>
              <a:ahLst/>
              <a:cxnLst/>
              <a:rect l="l" t="t" r="r" b="b"/>
              <a:pathLst>
                <a:path w="5422" h="3767" extrusionOk="0">
                  <a:moveTo>
                    <a:pt x="4166" y="0"/>
                  </a:moveTo>
                  <a:lnTo>
                    <a:pt x="4166" y="2511"/>
                  </a:lnTo>
                  <a:lnTo>
                    <a:pt x="0" y="2511"/>
                  </a:lnTo>
                  <a:lnTo>
                    <a:pt x="0" y="3767"/>
                  </a:lnTo>
                  <a:lnTo>
                    <a:pt x="5422" y="3767"/>
                  </a:lnTo>
                  <a:lnTo>
                    <a:pt x="5422" y="2511"/>
                  </a:lnTo>
                  <a:lnTo>
                    <a:pt x="54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63" name="Google Shape;1638;p37"/>
          <p:cNvCxnSpPr/>
          <p:nvPr/>
        </p:nvCxnSpPr>
        <p:spPr>
          <a:xfrm flipV="1">
            <a:off x="3411047" y="4339171"/>
            <a:ext cx="2589046" cy="8133"/>
          </a:xfrm>
          <a:prstGeom prst="straightConnector1">
            <a:avLst/>
          </a:prstGeom>
          <a:noFill/>
          <a:ln w="9525" cap="flat" cmpd="sng">
            <a:solidFill>
              <a:schemeClr val="dk1"/>
            </a:solidFill>
            <a:prstDash val="solid"/>
            <a:round/>
            <a:headEnd type="none" w="med" len="med"/>
            <a:tailEnd type="none" w="med" len="med"/>
          </a:ln>
        </p:spPr>
      </p:cxnSp>
      <p:sp>
        <p:nvSpPr>
          <p:cNvPr id="64" name="Google Shape;1589;p37"/>
          <p:cNvSpPr txBox="1">
            <a:spLocks/>
          </p:cNvSpPr>
          <p:nvPr/>
        </p:nvSpPr>
        <p:spPr>
          <a:xfrm>
            <a:off x="369795" y="4904872"/>
            <a:ext cx="3876675" cy="1647825"/>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유사한 스타일의 옷이 있는지도 모르고 또 사는 사람들</a:t>
            </a:r>
            <a:endParaRPr lang="ko-KR" altLang="en-US" sz="1800" dirty="0"/>
          </a:p>
        </p:txBody>
      </p:sp>
      <p:grpSp>
        <p:nvGrpSpPr>
          <p:cNvPr id="65" name="Google Shape;1502;p36"/>
          <p:cNvGrpSpPr/>
          <p:nvPr/>
        </p:nvGrpSpPr>
        <p:grpSpPr>
          <a:xfrm>
            <a:off x="1366175" y="4939875"/>
            <a:ext cx="671210" cy="644929"/>
            <a:chOff x="2438175" y="3242700"/>
            <a:chExt cx="482250" cy="480850"/>
          </a:xfrm>
        </p:grpSpPr>
        <p:sp>
          <p:nvSpPr>
            <p:cNvPr id="66" name="Google Shape;1503;p36"/>
            <p:cNvSpPr/>
            <p:nvPr/>
          </p:nvSpPr>
          <p:spPr>
            <a:xfrm>
              <a:off x="246955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04;p36"/>
            <p:cNvSpPr/>
            <p:nvPr/>
          </p:nvSpPr>
          <p:spPr>
            <a:xfrm>
              <a:off x="246955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05;p36"/>
            <p:cNvSpPr/>
            <p:nvPr/>
          </p:nvSpPr>
          <p:spPr>
            <a:xfrm>
              <a:off x="243817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1506;p36"/>
            <p:cNvGrpSpPr/>
            <p:nvPr/>
          </p:nvGrpSpPr>
          <p:grpSpPr>
            <a:xfrm>
              <a:off x="2500950" y="3242700"/>
              <a:ext cx="419475" cy="480850"/>
              <a:chOff x="2500950" y="3242700"/>
              <a:chExt cx="419475" cy="480850"/>
            </a:xfrm>
          </p:grpSpPr>
          <p:sp>
            <p:nvSpPr>
              <p:cNvPr id="70" name="Google Shape;1507;p36"/>
              <p:cNvSpPr/>
              <p:nvPr/>
            </p:nvSpPr>
            <p:spPr>
              <a:xfrm>
                <a:off x="2532325" y="3272675"/>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08;p36"/>
              <p:cNvSpPr/>
              <p:nvPr/>
            </p:nvSpPr>
            <p:spPr>
              <a:xfrm>
                <a:off x="25009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09;p36"/>
              <p:cNvSpPr/>
              <p:nvPr/>
            </p:nvSpPr>
            <p:spPr>
              <a:xfrm>
                <a:off x="25009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10;p36"/>
              <p:cNvSpPr/>
              <p:nvPr/>
            </p:nvSpPr>
            <p:spPr>
              <a:xfrm>
                <a:off x="2532325" y="3660750"/>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11;p36"/>
              <p:cNvSpPr/>
              <p:nvPr/>
            </p:nvSpPr>
            <p:spPr>
              <a:xfrm>
                <a:off x="2585125" y="3242700"/>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12;p36"/>
              <p:cNvSpPr/>
              <p:nvPr/>
            </p:nvSpPr>
            <p:spPr>
              <a:xfrm>
                <a:off x="2585125" y="3692125"/>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13;p36"/>
              <p:cNvSpPr/>
              <p:nvPr/>
            </p:nvSpPr>
            <p:spPr>
              <a:xfrm>
                <a:off x="2773450" y="3272675"/>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14;p36"/>
              <p:cNvSpPr/>
              <p:nvPr/>
            </p:nvSpPr>
            <p:spPr>
              <a:xfrm>
                <a:off x="28262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15;p36"/>
              <p:cNvSpPr/>
              <p:nvPr/>
            </p:nvSpPr>
            <p:spPr>
              <a:xfrm>
                <a:off x="285620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16;p36"/>
              <p:cNvSpPr/>
              <p:nvPr/>
            </p:nvSpPr>
            <p:spPr>
              <a:xfrm>
                <a:off x="285620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17;p36"/>
              <p:cNvSpPr/>
              <p:nvPr/>
            </p:nvSpPr>
            <p:spPr>
              <a:xfrm>
                <a:off x="28262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8;p36"/>
              <p:cNvSpPr/>
              <p:nvPr/>
            </p:nvSpPr>
            <p:spPr>
              <a:xfrm>
                <a:off x="2773450" y="3660750"/>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9;p36"/>
              <p:cNvSpPr/>
              <p:nvPr/>
            </p:nvSpPr>
            <p:spPr>
              <a:xfrm>
                <a:off x="288902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20;p36"/>
              <p:cNvSpPr/>
              <p:nvPr/>
            </p:nvSpPr>
            <p:spPr>
              <a:xfrm>
                <a:off x="2510925" y="3378250"/>
                <a:ext cx="115600" cy="115600"/>
              </a:xfrm>
              <a:custGeom>
                <a:avLst/>
                <a:gdLst/>
                <a:ahLst/>
                <a:cxnLst/>
                <a:rect l="l" t="t" r="r" b="b"/>
                <a:pathLst>
                  <a:path w="4624" h="4624" extrusionOk="0">
                    <a:moveTo>
                      <a:pt x="1713" y="1"/>
                    </a:moveTo>
                    <a:lnTo>
                      <a:pt x="1713" y="1656"/>
                    </a:lnTo>
                    <a:lnTo>
                      <a:pt x="1" y="1656"/>
                    </a:lnTo>
                    <a:lnTo>
                      <a:pt x="1" y="2911"/>
                    </a:lnTo>
                    <a:lnTo>
                      <a:pt x="1713" y="2911"/>
                    </a:lnTo>
                    <a:lnTo>
                      <a:pt x="1713" y="4623"/>
                    </a:lnTo>
                    <a:lnTo>
                      <a:pt x="2968" y="4623"/>
                    </a:lnTo>
                    <a:lnTo>
                      <a:pt x="2968" y="2911"/>
                    </a:lnTo>
                    <a:lnTo>
                      <a:pt x="4623" y="2911"/>
                    </a:lnTo>
                    <a:lnTo>
                      <a:pt x="4623" y="1656"/>
                    </a:lnTo>
                    <a:lnTo>
                      <a:pt x="2968" y="1656"/>
                    </a:lnTo>
                    <a:lnTo>
                      <a:pt x="29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21;p36"/>
              <p:cNvSpPr/>
              <p:nvPr/>
            </p:nvSpPr>
            <p:spPr>
              <a:xfrm>
                <a:off x="2732075" y="3378250"/>
                <a:ext cx="114175" cy="115600"/>
              </a:xfrm>
              <a:custGeom>
                <a:avLst/>
                <a:gdLst/>
                <a:ahLst/>
                <a:cxnLst/>
                <a:rect l="l" t="t" r="r" b="b"/>
                <a:pathLst>
                  <a:path w="4567" h="4624" extrusionOk="0">
                    <a:moveTo>
                      <a:pt x="1656" y="1"/>
                    </a:moveTo>
                    <a:lnTo>
                      <a:pt x="1656" y="1656"/>
                    </a:lnTo>
                    <a:lnTo>
                      <a:pt x="1" y="1656"/>
                    </a:lnTo>
                    <a:lnTo>
                      <a:pt x="1" y="2911"/>
                    </a:lnTo>
                    <a:lnTo>
                      <a:pt x="1656" y="2911"/>
                    </a:lnTo>
                    <a:lnTo>
                      <a:pt x="1656" y="4623"/>
                    </a:lnTo>
                    <a:lnTo>
                      <a:pt x="2911" y="4623"/>
                    </a:lnTo>
                    <a:lnTo>
                      <a:pt x="2911" y="2911"/>
                    </a:lnTo>
                    <a:lnTo>
                      <a:pt x="4566" y="2911"/>
                    </a:lnTo>
                    <a:lnTo>
                      <a:pt x="4566" y="1656"/>
                    </a:lnTo>
                    <a:lnTo>
                      <a:pt x="2911" y="1656"/>
                    </a:lnTo>
                    <a:lnTo>
                      <a:pt x="2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22;p36"/>
              <p:cNvSpPr/>
              <p:nvPr/>
            </p:nvSpPr>
            <p:spPr>
              <a:xfrm>
                <a:off x="2595100"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23;p36"/>
              <p:cNvSpPr/>
              <p:nvPr/>
            </p:nvSpPr>
            <p:spPr>
              <a:xfrm>
                <a:off x="2732075"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24;p36"/>
              <p:cNvSpPr/>
              <p:nvPr/>
            </p:nvSpPr>
            <p:spPr>
              <a:xfrm>
                <a:off x="2626500" y="362935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5;p36"/>
              <p:cNvSpPr/>
              <p:nvPr/>
            </p:nvSpPr>
            <p:spPr>
              <a:xfrm>
                <a:off x="2626500" y="350380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9" name="Google Shape;1638;p37"/>
          <p:cNvCxnSpPr/>
          <p:nvPr/>
        </p:nvCxnSpPr>
        <p:spPr>
          <a:xfrm flipV="1">
            <a:off x="407257" y="5798600"/>
            <a:ext cx="2589046" cy="8133"/>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61736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5911" y="1875379"/>
            <a:ext cx="3723164" cy="323165"/>
          </a:xfrm>
          <a:prstGeom prst="rect">
            <a:avLst/>
          </a:prstGeom>
        </p:spPr>
        <p:txBody>
          <a:bodyPr wrap="square">
            <a:spAutoFit/>
          </a:bodyPr>
          <a:lstStyle/>
          <a:p>
            <a:pPr>
              <a:lnSpc>
                <a:spcPct val="150000"/>
              </a:lnSpc>
            </a:pPr>
            <a:r>
              <a:rPr lang="en-US" sz="1000" i="0" dirty="0" smtClean="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a:t>
            </a:r>
            <a:r>
              <a:rPr lang="ko-KR" altLang="en-US" sz="1000" i="0" dirty="0" smtClean="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자유롭게 소통</a:t>
            </a:r>
            <a:r>
              <a:rPr lang="en-US" altLang="ko-KR" sz="1000" dirty="0" smtClean="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 </a:t>
            </a:r>
            <a:r>
              <a:rPr lang="ko-KR" altLang="en-US" sz="1000" dirty="0" smtClean="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할 수 있는 패션관련 소셜 미디어가 부족</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626670" y="725303"/>
            <a:ext cx="2337499" cy="830997"/>
          </a:xfrm>
          <a:prstGeom prst="rect">
            <a:avLst/>
          </a:prstGeom>
          <a:noFill/>
        </p:spPr>
        <p:txBody>
          <a:bodyPr wrap="none" rtlCol="0">
            <a:spAutoFit/>
          </a:bodyPr>
          <a:lstStyle/>
          <a:p>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차별점</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pic>
        <p:nvPicPr>
          <p:cNvPr id="4" name="그림 개체 틀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870" b="10870"/>
          <a:stretch>
            <a:fillRect/>
          </a:stretch>
        </p:blipFill>
        <p:spPr/>
      </p:pic>
      <p:sp>
        <p:nvSpPr>
          <p:cNvPr id="7" name="Rectangle 1"/>
          <p:cNvSpPr/>
          <p:nvPr/>
        </p:nvSpPr>
        <p:spPr>
          <a:xfrm>
            <a:off x="665911" y="2219528"/>
            <a:ext cx="3723164" cy="298095"/>
          </a:xfrm>
          <a:prstGeom prst="rect">
            <a:avLst/>
          </a:prstGeom>
        </p:spPr>
        <p:txBody>
          <a:bodyPr wrap="square">
            <a:spAutoFit/>
          </a:bodyPr>
          <a:lstStyle/>
          <a:p>
            <a:pPr>
              <a:lnSpc>
                <a:spcPct val="150000"/>
              </a:lnSpc>
            </a:pPr>
            <a:r>
              <a:rPr lang="ko-KR" altLang="en-US" sz="1000" dirty="0"/>
              <a:t>훈수 게시판을 통해 양방향 소통</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Rectangle 1"/>
          <p:cNvSpPr/>
          <p:nvPr/>
        </p:nvSpPr>
        <p:spPr>
          <a:xfrm>
            <a:off x="665911" y="3429000"/>
            <a:ext cx="3723164" cy="784830"/>
          </a:xfrm>
          <a:prstGeom prst="rect">
            <a:avLst/>
          </a:prstGeom>
        </p:spPr>
        <p:txBody>
          <a:bodyPr wrap="square">
            <a:spAutoFit/>
          </a:bodyPr>
          <a:lstStyle/>
          <a:p>
            <a:pPr>
              <a:lnSpc>
                <a:spcPct val="150000"/>
              </a:lnSpc>
            </a:pPr>
            <a:r>
              <a:rPr lang="ko-KR" altLang="en-US" sz="1000" dirty="0"/>
              <a:t>기존의 </a:t>
            </a:r>
            <a:r>
              <a:rPr lang="en-US" altLang="ko-KR" sz="1000" dirty="0"/>
              <a:t>SNS </a:t>
            </a:r>
            <a:r>
              <a:rPr lang="ko-KR" altLang="en-US" sz="1000" dirty="0"/>
              <a:t>처럼 본인의 스타일을 </a:t>
            </a:r>
            <a:r>
              <a:rPr lang="ko-KR" altLang="en-US" sz="1000" dirty="0" err="1"/>
              <a:t>피드에</a:t>
            </a:r>
            <a:r>
              <a:rPr lang="ko-KR" altLang="en-US" sz="1000" dirty="0"/>
              <a:t> 업로드하는 것 뿐만 아니라</a:t>
            </a:r>
            <a:r>
              <a:rPr lang="en-US" altLang="ko-KR" sz="1000" dirty="0"/>
              <a:t>, </a:t>
            </a:r>
            <a:r>
              <a:rPr lang="ko-KR" altLang="en-US" sz="1000" dirty="0"/>
              <a:t>다른 사람들에게 조언을 요청하고 의견들을 수렴할 수 있는 </a:t>
            </a:r>
            <a:r>
              <a:rPr lang="ko-KR" altLang="en-US" sz="1000" dirty="0" smtClean="0"/>
              <a:t>공간이 </a:t>
            </a:r>
            <a:r>
              <a:rPr lang="ko-KR" altLang="en-US" sz="1000" dirty="0"/>
              <a:t>있다는 점이 </a:t>
            </a:r>
            <a:r>
              <a:rPr lang="ko-KR" altLang="en-US" sz="1000" dirty="0" err="1" smtClean="0"/>
              <a:t>오시옵소</a:t>
            </a:r>
            <a:r>
              <a:rPr lang="ko-KR" altLang="en-US" sz="1000" dirty="0" smtClean="0"/>
              <a:t> 서비스의 </a:t>
            </a:r>
            <a:r>
              <a:rPr lang="ko-KR" altLang="en-US" sz="1000" dirty="0" err="1"/>
              <a:t>차별점</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45322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TotalTime>
  <Words>511</Words>
  <Application>Microsoft Office PowerPoint</Application>
  <PresentationFormat>와이드스크린</PresentationFormat>
  <Paragraphs>67</Paragraphs>
  <Slides>13</Slides>
  <Notes>0</Notes>
  <HiddenSlides>0</HiddenSlides>
  <MMClips>0</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13</vt:i4>
      </vt:variant>
    </vt:vector>
  </HeadingPairs>
  <TitlesOfParts>
    <vt:vector size="31" baseType="lpstr">
      <vt:lpstr>LINE Seed Sans</vt:lpstr>
      <vt:lpstr>Lato Light</vt:lpstr>
      <vt:lpstr>Calibri Light</vt:lpstr>
      <vt:lpstr>Calibri</vt:lpstr>
      <vt:lpstr>Francisco</vt:lpstr>
      <vt:lpstr>맑은 고딕</vt:lpstr>
      <vt:lpstr>Lato Black</vt:lpstr>
      <vt:lpstr>Julietta</vt:lpstr>
      <vt:lpstr>Grandview Display</vt:lpstr>
      <vt:lpstr>Nickainley Normal</vt:lpstr>
      <vt:lpstr>Painting With Chocolate</vt:lpstr>
      <vt:lpstr>LINE Seed Sans KR Regular</vt:lpstr>
      <vt:lpstr>LINE Seed Sans KR Bold</vt:lpstr>
      <vt:lpstr>교보 손글씨 2020 박도연</vt:lpstr>
      <vt:lpstr>Lato</vt:lpstr>
      <vt:lpstr>Arial</vt:lpstr>
      <vt:lpstr>Playfair Display</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90</cp:revision>
  <dcterms:created xsi:type="dcterms:W3CDTF">2017-12-08T12:02:54Z</dcterms:created>
  <dcterms:modified xsi:type="dcterms:W3CDTF">2023-02-16T21:21:39Z</dcterms:modified>
</cp:coreProperties>
</file>